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48" r:id="rId2"/>
  </p:sldMasterIdLst>
  <p:notesMasterIdLst>
    <p:notesMasterId r:id="rId14"/>
  </p:notesMasterIdLst>
  <p:sldIdLst>
    <p:sldId id="260" r:id="rId3"/>
    <p:sldId id="261" r:id="rId4"/>
    <p:sldId id="264" r:id="rId5"/>
    <p:sldId id="262" r:id="rId6"/>
    <p:sldId id="267" r:id="rId7"/>
    <p:sldId id="272" r:id="rId8"/>
    <p:sldId id="273" r:id="rId9"/>
    <p:sldId id="268" r:id="rId10"/>
    <p:sldId id="270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E8838-2C56-441F-A37F-CCC50FB3C9A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80F65-9353-42C2-AFB0-15A8F2518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5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7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5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6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7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Slow down the video,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751DA-9FE8-42AA-B224-758EFB5900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0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24A60-BFDB-42CB-9518-5F976D15F9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19136" y="6413710"/>
            <a:ext cx="3497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latin typeface="Calibri" panose="020F0502020204030204" pitchFamily="34" charset="0"/>
              </a:defRPr>
            </a:lvl2pPr>
            <a:lvl3pPr marL="1143000" indent="-228600">
              <a:defRPr sz="2200">
                <a:latin typeface="Calibri" panose="020F0502020204030204" pitchFamily="34" charset="0"/>
              </a:defRPr>
            </a:lvl3pPr>
            <a:lvl4pPr marL="1600200" indent="-228600">
              <a:defRPr sz="2200">
                <a:latin typeface="Calibri" panose="020F0502020204030204" pitchFamily="34" charset="0"/>
              </a:defRPr>
            </a:lvl4pPr>
            <a:lvl5pPr marL="2057400" indent="-228600">
              <a:defRPr sz="2200"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2200">
                <a:latin typeface="Calibri" panose="020F0502020204030204" pitchFamily="34" charset="0"/>
              </a:defRPr>
            </a:lvl9pPr>
          </a:lstStyle>
          <a:p>
            <a:pPr lvl="0" algn="r"/>
            <a:fld id="{BB8DB652-40BB-446A-A0D5-04B7B7569A42}" type="slidenum">
              <a:rPr lang="en-US" altLang="en-US" sz="1100" b="0" spc="0" baseline="0" smtClean="0">
                <a:solidFill>
                  <a:srgbClr val="00095B"/>
                </a:solidFill>
                <a:latin typeface="+mj-lt"/>
              </a:rPr>
              <a:pPr lvl="0" algn="r"/>
              <a:t>‹#›</a:t>
            </a:fld>
            <a:endParaRPr lang="en-US" altLang="en-US" sz="1100" b="0" spc="0" baseline="0">
              <a:solidFill>
                <a:srgbClr val="00095B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906E7B-FDBC-4838-9E44-493E4BA4BC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318" y="267019"/>
            <a:ext cx="10835640" cy="5029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999" b="0" i="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F30844C-05DF-4891-A6C3-202FAFEF5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4042" y="6443662"/>
            <a:ext cx="2820134" cy="261938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&lt;Classification&gt;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1BC123-20C0-46A9-A2F3-4992A68A1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73" t="16669" r="8360" b="19447"/>
          <a:stretch/>
        </p:blipFill>
        <p:spPr>
          <a:xfrm>
            <a:off x="433499" y="6244193"/>
            <a:ext cx="2668356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o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8C16B-CBAB-4087-A9D0-20D22A45A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2661709" y="-2661708"/>
            <a:ext cx="6868583" cy="12191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E9409-9E8B-4307-BD5F-02EAFB7C0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17707" r="9665" b="16389"/>
          <a:stretch/>
        </p:blipFill>
        <p:spPr>
          <a:xfrm>
            <a:off x="8032830" y="4954184"/>
            <a:ext cx="3951480" cy="161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95FE6-FEA0-4970-9773-161E65F3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1" y="165147"/>
            <a:ext cx="11599148" cy="1325563"/>
          </a:xfrm>
          <a:prstGeom prst="rect">
            <a:avLst/>
          </a:prstGeom>
        </p:spPr>
        <p:txBody>
          <a:bodyPr/>
          <a:lstStyle>
            <a:lvl1pPr>
              <a:defRPr lang="en-US" sz="4800" b="0" i="0" kern="1200" spc="0" baseline="0" dirty="0">
                <a:solidFill>
                  <a:schemeClr val="bg1"/>
                </a:solidFill>
                <a:latin typeface="Ford Antenna Medium" panose="02000505000000020004" pitchFamily="50" charset="0"/>
                <a:ea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853D-4869-4E43-B8DE-9AEB5EA329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849" y="5943601"/>
            <a:ext cx="3276116" cy="6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2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E6E6D5-4B49-A048-9578-8FA330DDC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0" r="-7631"/>
          <a:stretch/>
        </p:blipFill>
        <p:spPr>
          <a:xfrm>
            <a:off x="1126021" y="6262184"/>
            <a:ext cx="2248662" cy="5943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457200"/>
            <a:ext cx="11247120" cy="640080"/>
          </a:xfrm>
          <a:prstGeom prst="rect">
            <a:avLst/>
          </a:prstGeom>
          <a:blipFill dpi="0" rotWithShape="1">
            <a:blip r:embed="rId4"/>
            <a:srcRect/>
            <a:stretch>
              <a:fillRect l="-1137" r="98681"/>
            </a:stretch>
          </a:blipFill>
        </p:spPr>
        <p:txBody>
          <a:bodyPr vert="horz" lIns="27432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325880"/>
            <a:ext cx="11247120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Keunho Choi (kchoi10)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D3014C8-8912-F844-B81A-5C72A03BBD59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3123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0" i="0" kern="1200">
          <a:solidFill>
            <a:schemeClr val="accent1">
              <a:lumMod val="50000"/>
            </a:schemeClr>
          </a:solidFill>
          <a:latin typeface="Ford Antenna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400" kern="1200">
          <a:solidFill>
            <a:schemeClr val="tx1"/>
          </a:solidFill>
          <a:latin typeface="Ford Antenn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>
          <a:solidFill>
            <a:schemeClr val="tx1"/>
          </a:solidFill>
          <a:latin typeface="Ford Antenna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Ford Antenna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600" kern="1200">
          <a:solidFill>
            <a:schemeClr val="tx1"/>
          </a:solidFill>
          <a:latin typeface="Ford Antenna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600" kern="1200">
          <a:solidFill>
            <a:schemeClr val="tx1"/>
          </a:solidFill>
          <a:latin typeface="Ford Antenna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41EE6-8DC3-4B03-9F22-22FFAF725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E665-3A6B-4DCF-A078-FCED11829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8BCE3-0162-4D0E-B5B9-A2E91C146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419DC-C998-4A23-892B-7E9068F43805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405AD-66F6-44DE-88B3-77724D8C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A59B-0FF9-4358-9795-A4E69546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EA7AA-707C-47F5-B6E2-DD7489872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8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odel_doc/vision-encoder-decod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202.09061" TargetMode="External"/><Relationship Id="rId4" Type="http://schemas.openxmlformats.org/officeDocument/2006/relationships/hyperlink" Target="https://www.donkeystereotype.com/vision-language-modell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56E8C3-310B-4569-8F8A-B971C80A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705" y="2185334"/>
            <a:ext cx="11599148" cy="1325563"/>
          </a:xfrm>
        </p:spPr>
        <p:txBody>
          <a:bodyPr>
            <a:normAutofit/>
          </a:bodyPr>
          <a:lstStyle/>
          <a:p>
            <a:r>
              <a:rPr lang="en-US" dirty="0"/>
              <a:t>Vision + Language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EC55D-FCCE-4898-83BD-4F5E48DAD3A6}"/>
              </a:ext>
            </a:extLst>
          </p:cNvPr>
          <p:cNvSpPr txBox="1"/>
          <p:nvPr/>
        </p:nvSpPr>
        <p:spPr>
          <a:xfrm>
            <a:off x="4409853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Nandhagopalan Elangovan, AIAC</a:t>
            </a:r>
          </a:p>
        </p:txBody>
      </p:sp>
    </p:spTree>
    <p:extLst>
      <p:ext uri="{BB962C8B-B14F-4D97-AF65-F5344CB8AC3E}">
        <p14:creationId xmlns:p14="http://schemas.microsoft.com/office/powerpoint/2010/main" val="268597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44" y="256857"/>
            <a:ext cx="5760721" cy="64008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19157-C97C-4234-B2AD-CA37A7932264}"/>
              </a:ext>
            </a:extLst>
          </p:cNvPr>
          <p:cNvSpPr txBox="1"/>
          <p:nvPr/>
        </p:nvSpPr>
        <p:spPr>
          <a:xfrm>
            <a:off x="491456" y="1073337"/>
            <a:ext cx="7591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https://huggingface.co/docs/transformers/model_doc/vision-encoder-decoder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6D38-5D4E-42CF-98AF-2E7082195280}"/>
              </a:ext>
            </a:extLst>
          </p:cNvPr>
          <p:cNvSpPr txBox="1"/>
          <p:nvPr/>
        </p:nvSpPr>
        <p:spPr>
          <a:xfrm>
            <a:off x="491456" y="157290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https://www.donkeystereotype.com/vision-language-modelling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A5073-EE94-4A68-B500-B751EEDAA339}"/>
              </a:ext>
            </a:extLst>
          </p:cNvPr>
          <p:cNvSpPr txBox="1"/>
          <p:nvPr/>
        </p:nvSpPr>
        <p:spPr>
          <a:xfrm>
            <a:off x="491456" y="207246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https://arxiv.org/abs/2202.09061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5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7EF4-8077-4736-B144-2B50D394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434" y="2637759"/>
            <a:ext cx="5458097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1695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34139"/>
            <a:ext cx="11247120" cy="640080"/>
          </a:xfrm>
        </p:spPr>
        <p:txBody>
          <a:bodyPr/>
          <a:lstStyle/>
          <a:p>
            <a:r>
              <a:rPr lang="en-US" dirty="0"/>
              <a:t>Vision + Language Paradigm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25674A-56C8-4696-B2A3-E12D7B85C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89" y="1511902"/>
            <a:ext cx="5429820" cy="31140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7B1A43-08FA-4483-A838-0AC01966E6C8}"/>
              </a:ext>
            </a:extLst>
          </p:cNvPr>
          <p:cNvSpPr/>
          <p:nvPr/>
        </p:nvSpPr>
        <p:spPr>
          <a:xfrm>
            <a:off x="244030" y="2416441"/>
            <a:ext cx="3103580" cy="20313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cs typeface="Calibri"/>
              </a:rPr>
              <a:t>Vision enc and Lang dec (that are trained in isolation) like Lego blocks using cross attention for multimodal tasks </a:t>
            </a: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06C1D51-8DCE-4333-8C7E-6E5776BABE67}"/>
              </a:ext>
            </a:extLst>
          </p:cNvPr>
          <p:cNvSpPr/>
          <p:nvPr/>
        </p:nvSpPr>
        <p:spPr>
          <a:xfrm rot="5400000">
            <a:off x="586617" y="1498380"/>
            <a:ext cx="640080" cy="96756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/>
              <a:t>Vision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E0169-0CF7-4B1B-962C-BCB57B79EFD0}"/>
              </a:ext>
            </a:extLst>
          </p:cNvPr>
          <p:cNvSpPr/>
          <p:nvPr/>
        </p:nvSpPr>
        <p:spPr>
          <a:xfrm>
            <a:off x="244030" y="3429000"/>
            <a:ext cx="3006066" cy="73866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Calibri"/>
              </a:rPr>
              <a:t>“Poor image-text alignment”, “huge data appetite” &amp; “longer training time”.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114977-9152-48C0-8AEC-E98148695D5A}"/>
              </a:ext>
            </a:extLst>
          </p:cNvPr>
          <p:cNvSpPr/>
          <p:nvPr/>
        </p:nvSpPr>
        <p:spPr>
          <a:xfrm rot="5400000">
            <a:off x="10384692" y="1154526"/>
            <a:ext cx="640080" cy="15932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/>
              <a:t>V + 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A5D741-DE7F-4668-80AC-4D6674C13F63}"/>
              </a:ext>
            </a:extLst>
          </p:cNvPr>
          <p:cNvSpPr/>
          <p:nvPr/>
        </p:nvSpPr>
        <p:spPr>
          <a:xfrm rot="5400000">
            <a:off x="2226458" y="1498380"/>
            <a:ext cx="640080" cy="96756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/>
              <a:t>Language</a:t>
            </a:r>
          </a:p>
        </p:txBody>
      </p:sp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7424E73A-72AE-4799-838E-9D0FE7CB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267" y="1823716"/>
            <a:ext cx="408893" cy="3759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D47ADF-6110-460D-A8B1-A4279800D9A4}"/>
              </a:ext>
            </a:extLst>
          </p:cNvPr>
          <p:cNvSpPr/>
          <p:nvPr/>
        </p:nvSpPr>
        <p:spPr>
          <a:xfrm>
            <a:off x="9014791" y="2373710"/>
            <a:ext cx="3177209" cy="13849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cs typeface="Calibri"/>
              </a:rPr>
              <a:t>Unified VLP models are typically pertained on a large amount of image-text pairs with “creative“ self-supervised objectives &amp; loss functions</a:t>
            </a:r>
          </a:p>
          <a:p>
            <a:endParaRPr lang="en-US" sz="1400" dirty="0">
              <a:cs typeface="Calibri"/>
            </a:endParaRPr>
          </a:p>
          <a:p>
            <a:r>
              <a:rPr lang="en-US" sz="1400" dirty="0">
                <a:solidFill>
                  <a:schemeClr val="accent6"/>
                </a:solidFill>
                <a:cs typeface="Calibri"/>
              </a:rPr>
              <a:t>“Better image-text alignment”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0FE961-FF1B-49B3-83BC-1E3FE6F8F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02" y="1188458"/>
            <a:ext cx="513600" cy="5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5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BD115-BA91-47B4-AA7F-B9636CBF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FFBC1E-B4C2-4DFE-BA3F-DB926B368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" y="1116683"/>
            <a:ext cx="4860811" cy="24182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8B5C40-528A-475C-A049-A5F5C5BD4F47}"/>
              </a:ext>
            </a:extLst>
          </p:cNvPr>
          <p:cNvSpPr/>
          <p:nvPr/>
        </p:nvSpPr>
        <p:spPr>
          <a:xfrm>
            <a:off x="4587714" y="663310"/>
            <a:ext cx="4662818" cy="40011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Calibri"/>
              </a:rPr>
              <a:t>VQA, Visual Question Answering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D3FCB6-484E-40BB-9AB7-694B38C45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89" y="1116683"/>
            <a:ext cx="6481967" cy="24182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C6D019-0123-4E38-9732-B01254D4C8E3}"/>
              </a:ext>
            </a:extLst>
          </p:cNvPr>
          <p:cNvSpPr/>
          <p:nvPr/>
        </p:nvSpPr>
        <p:spPr>
          <a:xfrm>
            <a:off x="1047565" y="4438740"/>
            <a:ext cx="4168823" cy="400110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cs typeface="Calibri"/>
              </a:rPr>
              <a:t>CBIR, Content Based Image Retrieval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A849035-6666-45C0-85C2-E4963CBFB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88" y="3788230"/>
            <a:ext cx="6269596" cy="26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34139"/>
            <a:ext cx="11247120" cy="640080"/>
          </a:xfrm>
        </p:spPr>
        <p:txBody>
          <a:bodyPr/>
          <a:lstStyle/>
          <a:p>
            <a:r>
              <a:rPr lang="en-US" dirty="0"/>
              <a:t>Fusion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DF752-B75B-4208-8D2F-19C0499F6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73606"/>
            <a:ext cx="8033656" cy="24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6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364" y="1290572"/>
            <a:ext cx="11247120" cy="640080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Single stream vs double stream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AE6AF-5538-41AE-A67B-5752683C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6" y="1610612"/>
            <a:ext cx="10210800" cy="4447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229272-D68E-4294-971E-8E1C7F4F81B5}"/>
              </a:ext>
            </a:extLst>
          </p:cNvPr>
          <p:cNvSpPr txBox="1">
            <a:spLocks/>
          </p:cNvSpPr>
          <p:nvPr/>
        </p:nvSpPr>
        <p:spPr>
          <a:xfrm>
            <a:off x="604568" y="340217"/>
            <a:ext cx="11247120" cy="64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99" b="0" i="0" kern="1200" cap="none" spc="0" baseline="0">
                <a:solidFill>
                  <a:schemeClr val="accent1"/>
                </a:solidFill>
                <a:latin typeface="Ford Antenna Medium" panose="02000505000000020004" pitchFamily="50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Visual Language Pretraining</a:t>
            </a:r>
          </a:p>
        </p:txBody>
      </p:sp>
    </p:spTree>
    <p:extLst>
      <p:ext uri="{BB962C8B-B14F-4D97-AF65-F5344CB8AC3E}">
        <p14:creationId xmlns:p14="http://schemas.microsoft.com/office/powerpoint/2010/main" val="255030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34139"/>
            <a:ext cx="11247120" cy="640080"/>
          </a:xfrm>
        </p:spPr>
        <p:txBody>
          <a:bodyPr/>
          <a:lstStyle/>
          <a:p>
            <a:r>
              <a:rPr lang="en-US" dirty="0"/>
              <a:t>Pretraining Objectives - VLP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EC7636D-74EC-4218-8F98-B1D71770B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7423"/>
              </p:ext>
            </p:extLst>
          </p:nvPr>
        </p:nvGraphicFramePr>
        <p:xfrm>
          <a:off x="1988597" y="1601778"/>
          <a:ext cx="80826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313">
                  <a:extLst>
                    <a:ext uri="{9D8B030D-6E8A-4147-A177-3AD203B41FA5}">
                      <a16:colId xmlns:a16="http://schemas.microsoft.com/office/drawing/2014/main" val="1963252032"/>
                    </a:ext>
                  </a:extLst>
                </a:gridCol>
                <a:gridCol w="4041313">
                  <a:extLst>
                    <a:ext uri="{9D8B030D-6E8A-4147-A177-3AD203B41FA5}">
                      <a16:colId xmlns:a16="http://schemas.microsoft.com/office/drawing/2014/main" val="1160488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Unimodal objectives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Masked Language Modelling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3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Prefix Language Modelling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Unimodal objectives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73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Masked Vision Modelling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044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ECA4F7-0EDD-4F31-A3EB-26C5BD163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00800"/>
              </p:ext>
            </p:extLst>
          </p:nvPr>
        </p:nvGraphicFramePr>
        <p:xfrm>
          <a:off x="1988597" y="3428699"/>
          <a:ext cx="80826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313">
                  <a:extLst>
                    <a:ext uri="{9D8B030D-6E8A-4147-A177-3AD203B41FA5}">
                      <a16:colId xmlns:a16="http://schemas.microsoft.com/office/drawing/2014/main" val="978263510"/>
                    </a:ext>
                  </a:extLst>
                </a:gridCol>
                <a:gridCol w="4041313">
                  <a:extLst>
                    <a:ext uri="{9D8B030D-6E8A-4147-A177-3AD203B41FA5}">
                      <a16:colId xmlns:a16="http://schemas.microsoft.com/office/drawing/2014/main" val="3362176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Vision- Language Modelling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Alignment objectives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Vision – Language Contrastive Learning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Alignment objectives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1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– Text Matching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Vision – Language Matching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46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59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34139"/>
            <a:ext cx="11247120" cy="640080"/>
          </a:xfrm>
        </p:spPr>
        <p:txBody>
          <a:bodyPr/>
          <a:lstStyle/>
          <a:p>
            <a:r>
              <a:rPr lang="en-US" dirty="0"/>
              <a:t>Personal Favorites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96EE7-DE40-44FF-B5E2-9C7D1C2A2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6" y="949911"/>
            <a:ext cx="6915171" cy="2479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22EF9-EB33-4AD4-BD50-F45A59C9D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24" y="3630967"/>
            <a:ext cx="7990703" cy="2942948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AD061CC-F20F-4BF4-9831-6E7B98B67F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670307" y="2189456"/>
            <a:ext cx="1376039" cy="4472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3AF27E6-7836-4031-8AA3-61F04E626FBF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503504" y="5102441"/>
            <a:ext cx="904721" cy="4727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A19B96-2A65-4A0A-AC75-68A361C6D7EE}"/>
              </a:ext>
            </a:extLst>
          </p:cNvPr>
          <p:cNvSpPr/>
          <p:nvPr/>
        </p:nvSpPr>
        <p:spPr>
          <a:xfrm>
            <a:off x="9357063" y="2189455"/>
            <a:ext cx="2041864" cy="76680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BLIP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0A5AA7-B8EB-420C-8FA4-A5203B694631}"/>
              </a:ext>
            </a:extLst>
          </p:cNvPr>
          <p:cNvSpPr/>
          <p:nvPr/>
        </p:nvSpPr>
        <p:spPr>
          <a:xfrm>
            <a:off x="345430" y="5139431"/>
            <a:ext cx="2041864" cy="7668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MLIM</a:t>
            </a:r>
          </a:p>
        </p:txBody>
      </p:sp>
    </p:spTree>
    <p:extLst>
      <p:ext uri="{BB962C8B-B14F-4D97-AF65-F5344CB8AC3E}">
        <p14:creationId xmlns:p14="http://schemas.microsoft.com/office/powerpoint/2010/main" val="157192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34139"/>
            <a:ext cx="11247120" cy="640080"/>
          </a:xfrm>
        </p:spPr>
        <p:txBody>
          <a:bodyPr/>
          <a:lstStyle/>
          <a:p>
            <a:r>
              <a:rPr lang="en-US" dirty="0"/>
              <a:t>List of VLP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30E92-ADF7-4839-822F-1B657BBE4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1074219"/>
            <a:ext cx="10839450" cy="49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10ACB-8AB6-4A40-8671-A4235C98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752" y="2617502"/>
            <a:ext cx="5760721" cy="640080"/>
          </a:xfrm>
        </p:spPr>
        <p:txBody>
          <a:bodyPr/>
          <a:lstStyle/>
          <a:p>
            <a:r>
              <a:rPr lang="en-US" dirty="0"/>
              <a:t>Demo &amp; </a:t>
            </a:r>
            <a:r>
              <a:rPr lang="en-US" dirty="0" err="1"/>
              <a:t>usecase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41628"/>
      </p:ext>
    </p:extLst>
  </p:cSld>
  <p:clrMapOvr>
    <a:masterClrMapping/>
  </p:clrMapOvr>
</p:sld>
</file>

<file path=ppt/theme/theme1.xml><?xml version="1.0" encoding="utf-8"?>
<a:theme xmlns:a="http://schemas.openxmlformats.org/drawingml/2006/main" name="GDI&amp;A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Autofit/>
      </a:bodyPr>
      <a:lstStyle>
        <a:defPPr marL="0" indent="0" algn="l">
          <a:buNone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rd_Template_3 [Read-Only]" id="{3CDB9FD8-E28F-48BD-957D-6D7E08A1B259}" vid="{A68D9B09-D3DC-4B17-AE80-DF47DF40FD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6524</TotalTime>
  <Words>238</Words>
  <Application>Microsoft Office PowerPoint</Application>
  <PresentationFormat>Widescreen</PresentationFormat>
  <Paragraphs>62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Ford Antenna</vt:lpstr>
      <vt:lpstr>Ford Antenna Medium</vt:lpstr>
      <vt:lpstr>GDI&amp;A Theme</vt:lpstr>
      <vt:lpstr>Office Theme</vt:lpstr>
      <vt:lpstr>Vision + Language Modelling</vt:lpstr>
      <vt:lpstr>Vision + Language Paradigm </vt:lpstr>
      <vt:lpstr>Applications</vt:lpstr>
      <vt:lpstr>Fusion Techniques</vt:lpstr>
      <vt:lpstr>Single stream vs double stream architecture</vt:lpstr>
      <vt:lpstr>Pretraining Objectives - VLP</vt:lpstr>
      <vt:lpstr>Personal Favorites</vt:lpstr>
      <vt:lpstr>List of VLP models</vt:lpstr>
      <vt:lpstr>Demo &amp; usecase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NANDHAGOPALAN, ELANGOVAN (E.)</dc:creator>
  <cp:lastModifiedBy>NANDHAGOPALAN, ELANGOVAN (E.)</cp:lastModifiedBy>
  <cp:revision>49</cp:revision>
  <dcterms:created xsi:type="dcterms:W3CDTF">2023-01-27T11:47:07Z</dcterms:created>
  <dcterms:modified xsi:type="dcterms:W3CDTF">2023-02-14T08:11:39Z</dcterms:modified>
</cp:coreProperties>
</file>